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8" r:id="rId2"/>
    <p:sldId id="267" r:id="rId3"/>
    <p:sldId id="269" r:id="rId4"/>
    <p:sldId id="260" r:id="rId5"/>
    <p:sldId id="262" r:id="rId6"/>
    <p:sldId id="263" r:id="rId7"/>
    <p:sldId id="264" r:id="rId8"/>
    <p:sldId id="26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154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813479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9747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563909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65637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07290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8845C7-23AC-8B49-A224-1578D2367294}" type="datetimeFigureOut">
              <a:rPr lang="en-US" smtClean="0"/>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516731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8845C7-23AC-8B49-A224-1578D2367294}" type="datetimeFigureOut">
              <a:rPr lang="en-US" smtClean="0"/>
              <a:t>3/18/14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957312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8845C7-23AC-8B49-A224-1578D2367294}" type="datetimeFigureOut">
              <a:rPr lang="en-US" smtClean="0"/>
              <a:t>3/18/14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350444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845C7-23AC-8B49-A224-1578D2367294}" type="datetimeFigureOut">
              <a:rPr lang="en-US" smtClean="0"/>
              <a:t>3/18/14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22534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5C7-23AC-8B49-A224-1578D2367294}" type="datetimeFigureOut">
              <a:rPr lang="en-US" smtClean="0"/>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337384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5C7-23AC-8B49-A224-1578D2367294}" type="datetimeFigureOut">
              <a:rPr lang="en-US" smtClean="0"/>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8959609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845C7-23AC-8B49-A224-1578D2367294}" type="datetimeFigureOut">
              <a:rPr lang="en-US" smtClean="0"/>
              <a:t>3/18/14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5420D-ACF1-9940-AFF9-C431A1A37CA8}" type="slidenum">
              <a:rPr lang="en-US" smtClean="0"/>
              <a:t>‹#›</a:t>
            </a:fld>
            <a:endParaRPr lang="en-US"/>
          </a:p>
        </p:txBody>
      </p:sp>
    </p:spTree>
    <p:extLst>
      <p:ext uri="{BB962C8B-B14F-4D97-AF65-F5344CB8AC3E}">
        <p14:creationId xmlns:p14="http://schemas.microsoft.com/office/powerpoint/2010/main" val="2716949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The product is an integrated simulation to reactants and product formation, kinetics, and bonding in chemistry, similar to the one below:</a:t>
            </a:r>
            <a:endParaRPr lang="en-US" sz="2000" dirty="0"/>
          </a:p>
        </p:txBody>
      </p:sp>
      <p:pic>
        <p:nvPicPr>
          <p:cNvPr id="6" name="Picture 5"/>
          <p:cNvPicPr>
            <a:picLocks noChangeAspect="1"/>
          </p:cNvPicPr>
          <p:nvPr/>
        </p:nvPicPr>
        <p:blipFill>
          <a:blip r:embed="rId2"/>
          <a:stretch>
            <a:fillRect/>
          </a:stretch>
        </p:blipFill>
        <p:spPr>
          <a:xfrm>
            <a:off x="940172" y="1534081"/>
            <a:ext cx="7345644" cy="5179583"/>
          </a:xfrm>
          <a:prstGeom prst="rect">
            <a:avLst/>
          </a:prstGeom>
        </p:spPr>
      </p:pic>
    </p:spTree>
    <p:extLst>
      <p:ext uri="{BB962C8B-B14F-4D97-AF65-F5344CB8AC3E}">
        <p14:creationId xmlns:p14="http://schemas.microsoft.com/office/powerpoint/2010/main" val="329814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sz="2500" b="1" dirty="0"/>
              <a:t>b. The product, its implementation, and the intended outcomes</a:t>
            </a:r>
            <a:br>
              <a:rPr lang="en-US" sz="2500" b="1" dirty="0"/>
            </a:br>
            <a:r>
              <a:rPr lang="en-US" sz="2400" dirty="0" smtClean="0"/>
              <a:t>The </a:t>
            </a:r>
            <a:r>
              <a:rPr lang="en-US" sz="2400" dirty="0"/>
              <a:t>product to be developed will be an interactive chemical reactions tablet app which teaches all the common core kinematics unit concepts and equations for the high school common core for the units of bonding, kinetics and compounds in an interactive simulation where all visualizations are in clickable, integrated layers linked to appropriate chemistry metrics and equations.</a:t>
            </a:r>
          </a:p>
          <a:p>
            <a:r>
              <a:rPr lang="en-US" sz="2400" dirty="0"/>
              <a:t>As the student performed touch gestures on various parts of the simulation, such as adding molecules into or out of solution by dragging them, dragging atoms together to form covalent bonds to make molecules and tapping to add heat, pressure or changing the volume of a solution, they will see in real time how this effects the other molecules in solution and the overall reaction. For example, they may see greater yield in the products in the solution visualized by more molecules in the products side of the chemical equation, or perhaps by increasing temperature they will see the reactant molecules in the reaction decrease. The number of reactants and products will be displayed numerically as well, along with the rate of the reaction.</a:t>
            </a:r>
          </a:p>
          <a:p>
            <a:r>
              <a:rPr lang="en-US" sz="2400" dirty="0"/>
              <a:t>This way the student can understand the connection of how altering aspects of the simulation alters the chemistry metrics and equations visually and numerically. Also, the student could tap on a molecule to see the electrons which bind the atoms together. </a:t>
            </a:r>
            <a:endParaRPr lang="en-US" dirty="0"/>
          </a:p>
        </p:txBody>
      </p:sp>
    </p:spTree>
    <p:extLst>
      <p:ext uri="{BB962C8B-B14F-4D97-AF65-F5344CB8AC3E}">
        <p14:creationId xmlns:p14="http://schemas.microsoft.com/office/powerpoint/2010/main" val="4267235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product will be framed in terms of making an energy drink by taking starting molecules and converting them to the target</a:t>
            </a:r>
            <a:endParaRPr lang="en-US" dirty="0"/>
          </a:p>
        </p:txBody>
      </p:sp>
      <p:pic>
        <p:nvPicPr>
          <p:cNvPr id="5" name="Picture 4"/>
          <p:cNvPicPr>
            <a:picLocks noChangeAspect="1"/>
          </p:cNvPicPr>
          <p:nvPr/>
        </p:nvPicPr>
        <p:blipFill>
          <a:blip r:embed="rId2"/>
          <a:stretch>
            <a:fillRect/>
          </a:stretch>
        </p:blipFill>
        <p:spPr>
          <a:xfrm>
            <a:off x="2955464" y="3489140"/>
            <a:ext cx="2857500" cy="2857500"/>
          </a:xfrm>
          <a:prstGeom prst="rect">
            <a:avLst/>
          </a:prstGeom>
        </p:spPr>
      </p:pic>
    </p:spTree>
    <p:extLst>
      <p:ext uri="{BB962C8B-B14F-4D97-AF65-F5344CB8AC3E}">
        <p14:creationId xmlns:p14="http://schemas.microsoft.com/office/powerpoint/2010/main" val="2216358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6954" y="643324"/>
            <a:ext cx="6185344" cy="3693319"/>
          </a:xfrm>
          <a:prstGeom prst="rect">
            <a:avLst/>
          </a:prstGeom>
          <a:noFill/>
        </p:spPr>
        <p:txBody>
          <a:bodyPr wrap="square" rtlCol="0">
            <a:spAutoFit/>
          </a:bodyPr>
          <a:lstStyle/>
          <a:p>
            <a:r>
              <a:rPr lang="en-US" dirty="0" smtClean="0"/>
              <a:t>You will do small questions as you go along and explore the circuit app on your own. You will think about what the answer is and then perform guiding exercises on the circuit to see if you’re right/what happens. Some examples of questions are:</a:t>
            </a:r>
          </a:p>
          <a:p>
            <a:endParaRPr lang="en-US" dirty="0"/>
          </a:p>
          <a:p>
            <a:pPr marL="342900" indent="-342900">
              <a:buAutoNum type="arabicPeriod"/>
            </a:pPr>
            <a:r>
              <a:rPr lang="en-US" dirty="0" smtClean="0"/>
              <a:t>What do you think increasing the temperature in the energy drink reaction solution will do to the solution?</a:t>
            </a:r>
          </a:p>
          <a:p>
            <a:pPr marL="342900" indent="-342900">
              <a:buAutoNum type="arabicPeriod"/>
            </a:pPr>
            <a:r>
              <a:rPr lang="en-US" dirty="0" smtClean="0"/>
              <a:t>What will happen if the amount of products is increased in solution to the reaction rate?</a:t>
            </a:r>
          </a:p>
          <a:p>
            <a:pPr marL="342900" indent="-342900">
              <a:buAutoNum type="arabicPeriod"/>
            </a:pPr>
            <a:endParaRPr lang="en-US" dirty="0"/>
          </a:p>
          <a:p>
            <a:r>
              <a:rPr lang="en-US" dirty="0" smtClean="0"/>
              <a:t>*The app will tell you the correct answers as you answer them as you go along using the simulation</a:t>
            </a:r>
          </a:p>
          <a:p>
            <a:pPr marL="342900" indent="-342900">
              <a:buAutoNum type="arabicPeriod"/>
            </a:pPr>
            <a:endParaRPr lang="en-US" dirty="0"/>
          </a:p>
        </p:txBody>
      </p:sp>
    </p:spTree>
    <p:extLst>
      <p:ext uri="{BB962C8B-B14F-4D97-AF65-F5344CB8AC3E}">
        <p14:creationId xmlns:p14="http://schemas.microsoft.com/office/powerpoint/2010/main" val="2465032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6954" y="643324"/>
            <a:ext cx="6185344" cy="2862323"/>
          </a:xfrm>
          <a:prstGeom prst="rect">
            <a:avLst/>
          </a:prstGeom>
          <a:noFill/>
        </p:spPr>
        <p:txBody>
          <a:bodyPr wrap="square" rtlCol="0">
            <a:spAutoFit/>
          </a:bodyPr>
          <a:lstStyle/>
          <a:p>
            <a:r>
              <a:rPr lang="en-US" dirty="0" smtClean="0"/>
              <a:t>You will also do some numeric chemistry problem solving questions and conceptual questions, during using the app and afterwards as a quiz such as:</a:t>
            </a:r>
          </a:p>
          <a:p>
            <a:endParaRPr lang="en-US" dirty="0"/>
          </a:p>
          <a:p>
            <a:pPr marL="342900" indent="-342900">
              <a:buAutoNum type="arabicPeriod"/>
            </a:pPr>
            <a:r>
              <a:rPr lang="en-US" dirty="0" smtClean="0"/>
              <a:t>If you increase the amount of reactants 2x, what will happen to the products numerically and calculate the reaction rate?</a:t>
            </a:r>
          </a:p>
          <a:p>
            <a:endParaRPr lang="en-US" dirty="0"/>
          </a:p>
          <a:p>
            <a:r>
              <a:rPr lang="en-US" dirty="0" smtClean="0"/>
              <a:t>You will get a grade and feedback on the correct answers for each quiz unit when you are finished..</a:t>
            </a:r>
          </a:p>
          <a:p>
            <a:endParaRPr lang="en-US" dirty="0"/>
          </a:p>
        </p:txBody>
      </p:sp>
    </p:spTree>
    <p:extLst>
      <p:ext uri="{BB962C8B-B14F-4D97-AF65-F5344CB8AC3E}">
        <p14:creationId xmlns:p14="http://schemas.microsoft.com/office/powerpoint/2010/main" val="3638644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description of how a student would use this app</a:t>
            </a:r>
            <a:endParaRPr lang="en-US" dirty="0"/>
          </a:p>
        </p:txBody>
      </p:sp>
      <p:sp>
        <p:nvSpPr>
          <p:cNvPr id="3" name="Content Placeholder 2"/>
          <p:cNvSpPr>
            <a:spLocks noGrp="1"/>
          </p:cNvSpPr>
          <p:nvPr>
            <p:ph idx="1"/>
          </p:nvPr>
        </p:nvSpPr>
        <p:spPr/>
        <p:txBody>
          <a:bodyPr>
            <a:normAutofit fontScale="77500" lnSpcReduction="20000"/>
          </a:bodyPr>
          <a:lstStyle/>
          <a:p>
            <a:r>
              <a:rPr lang="en-US" dirty="0"/>
              <a:t>For </a:t>
            </a:r>
            <a:r>
              <a:rPr lang="en-US" dirty="0" smtClean="0"/>
              <a:t>chemistry students </a:t>
            </a:r>
            <a:r>
              <a:rPr lang="en-US" dirty="0"/>
              <a:t>wishing to supplement their instruction of the </a:t>
            </a:r>
            <a:r>
              <a:rPr lang="en-US" dirty="0" smtClean="0"/>
              <a:t>bonding, compounds and kinetics and unit </a:t>
            </a:r>
            <a:r>
              <a:rPr lang="en-US" dirty="0"/>
              <a:t>of chemistry , they would install the application on their tablet at home, and would use the app to learn more visually and interactively key chemistry </a:t>
            </a:r>
            <a:r>
              <a:rPr lang="en-US" dirty="0" smtClean="0"/>
              <a:t>concepts </a:t>
            </a:r>
            <a:r>
              <a:rPr lang="en-US" dirty="0"/>
              <a:t>as they learned them in their </a:t>
            </a:r>
            <a:r>
              <a:rPr lang="en-US" dirty="0" smtClean="0"/>
              <a:t>units </a:t>
            </a:r>
            <a:r>
              <a:rPr lang="en-US" dirty="0"/>
              <a:t>in class. Adult supervision would not be necessary. Students could use the app anytime they wish and for however long chemistry wanted to each session. They could also use the kinematics app to pre-learn key concepts before class, or the review concepts before exams. Students would follow audio exercises to perform guided exercises for the major chemistry </a:t>
            </a:r>
            <a:r>
              <a:rPr lang="en-US" dirty="0" smtClean="0"/>
              <a:t>as </a:t>
            </a:r>
            <a:r>
              <a:rPr lang="en-US" dirty="0"/>
              <a:t>they wished.</a:t>
            </a:r>
          </a:p>
          <a:p>
            <a:endParaRPr lang="en-US" dirty="0"/>
          </a:p>
        </p:txBody>
      </p:sp>
    </p:spTree>
    <p:extLst>
      <p:ext uri="{BB962C8B-B14F-4D97-AF65-F5344CB8AC3E}">
        <p14:creationId xmlns:p14="http://schemas.microsoft.com/office/powerpoint/2010/main" val="2716303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description of how a teacher would use this app</a:t>
            </a:r>
            <a:endParaRPr lang="en-US" dirty="0"/>
          </a:p>
        </p:txBody>
      </p:sp>
      <p:sp>
        <p:nvSpPr>
          <p:cNvPr id="3" name="Content Placeholder 2"/>
          <p:cNvSpPr>
            <a:spLocks noGrp="1"/>
          </p:cNvSpPr>
          <p:nvPr>
            <p:ph idx="1"/>
          </p:nvPr>
        </p:nvSpPr>
        <p:spPr>
          <a:xfrm>
            <a:off x="457200" y="1600200"/>
            <a:ext cx="8229600" cy="5063978"/>
          </a:xfrm>
        </p:spPr>
        <p:txBody>
          <a:bodyPr>
            <a:normAutofit fontScale="47500" lnSpcReduction="20000"/>
          </a:bodyPr>
          <a:lstStyle/>
          <a:p>
            <a:r>
              <a:rPr lang="en-US" sz="3800" dirty="0" smtClean="0"/>
              <a:t>Chemistry</a:t>
            </a:r>
            <a:r>
              <a:rPr lang="en-US" sz="2000" dirty="0" smtClean="0"/>
              <a:t> </a:t>
            </a:r>
            <a:r>
              <a:rPr lang="en-US" sz="3800" dirty="0" smtClean="0"/>
              <a:t>teachers </a:t>
            </a:r>
            <a:r>
              <a:rPr lang="en-US" sz="3800" dirty="0"/>
              <a:t>who wish to integrate this </a:t>
            </a:r>
            <a:r>
              <a:rPr lang="en-US" sz="3800" dirty="0" smtClean="0"/>
              <a:t>chemistry</a:t>
            </a:r>
            <a:r>
              <a:rPr lang="en-US" sz="2000" dirty="0" smtClean="0"/>
              <a:t> </a:t>
            </a:r>
            <a:r>
              <a:rPr lang="en-US" sz="3800" dirty="0" smtClean="0"/>
              <a:t>app </a:t>
            </a:r>
            <a:r>
              <a:rPr lang="en-US" sz="3800" dirty="0"/>
              <a:t>into classroom instruction would purchase a license for all tablets in their classroom, and would watch a professional training video demonstrating how to use and implement the apps. They would also receive a teacher’s version of the exercise guidebook which would be very similar to the student’s version. There are many ways the teacher could integrate the app into classroom instruction, allowing them to maximize their creativity as instructors. They could have the students freely explore using the chemistry</a:t>
            </a:r>
            <a:r>
              <a:rPr lang="en-US" sz="2000" dirty="0"/>
              <a:t> </a:t>
            </a:r>
            <a:r>
              <a:rPr lang="en-US" sz="3800" dirty="0" smtClean="0"/>
              <a:t>app </a:t>
            </a:r>
            <a:r>
              <a:rPr lang="en-US" sz="3800" dirty="0"/>
              <a:t>before they begin their chemistry</a:t>
            </a:r>
            <a:r>
              <a:rPr lang="en-US" sz="2000" dirty="0"/>
              <a:t> </a:t>
            </a:r>
            <a:r>
              <a:rPr lang="en-US" sz="3800" dirty="0" smtClean="0"/>
              <a:t>unit </a:t>
            </a:r>
            <a:r>
              <a:rPr lang="en-US" sz="3800" dirty="0"/>
              <a:t>in order to get a general idea of how all the major chemistry</a:t>
            </a:r>
            <a:r>
              <a:rPr lang="en-US" sz="2000" dirty="0"/>
              <a:t> </a:t>
            </a:r>
            <a:r>
              <a:rPr lang="en-US" sz="3800" dirty="0" smtClean="0"/>
              <a:t>concepts </a:t>
            </a:r>
            <a:r>
              <a:rPr lang="en-US" sz="3800" dirty="0"/>
              <a:t>are linked together. Then they could teach their planned lessons for this unit and have the students refer to the app and perform the guiding exercises and assessment questions for each concept in class whenever each physics concept was being taught. The students could then freely explore the chemistry</a:t>
            </a:r>
            <a:r>
              <a:rPr lang="en-US" sz="2000" dirty="0"/>
              <a:t> </a:t>
            </a:r>
            <a:r>
              <a:rPr lang="en-US" sz="3800" dirty="0" smtClean="0"/>
              <a:t>at </a:t>
            </a:r>
            <a:r>
              <a:rPr lang="en-US" sz="3800" dirty="0"/>
              <a:t>the end of the unit as well after they’ve been formally taught all the physics concepts in lecture and gone through all the guiding exercises and assessment questions for the app. Teachers who allow students to take home their tablets, could also allow students to perform the guiding exercises and assessment questions for each unit as homework in preparation for teaching each chemistry</a:t>
            </a:r>
            <a:r>
              <a:rPr lang="en-US" sz="2000" dirty="0"/>
              <a:t> </a:t>
            </a:r>
            <a:r>
              <a:rPr lang="en-US" sz="3800" dirty="0" smtClean="0"/>
              <a:t>concept </a:t>
            </a:r>
            <a:r>
              <a:rPr lang="en-US" sz="3800" dirty="0"/>
              <a:t>in class, or alternatively as homework afterwards. The teachers would have access to all the students’ chemistry</a:t>
            </a:r>
            <a:r>
              <a:rPr lang="en-US" sz="2000" dirty="0"/>
              <a:t> </a:t>
            </a:r>
            <a:r>
              <a:rPr lang="en-US" sz="3800" dirty="0" smtClean="0"/>
              <a:t>on </a:t>
            </a:r>
            <a:r>
              <a:rPr lang="en-US" sz="3800" dirty="0"/>
              <a:t>their tablet version of the app for review. These are the major ways a physics teacher could supplement their classroom instruction by integrations the chemistry</a:t>
            </a:r>
            <a:r>
              <a:rPr lang="en-US" sz="2000" dirty="0"/>
              <a:t> </a:t>
            </a:r>
            <a:r>
              <a:rPr lang="en-US" sz="3800" dirty="0" smtClean="0"/>
              <a:t>app </a:t>
            </a:r>
            <a:r>
              <a:rPr lang="en-US" sz="3800" dirty="0"/>
              <a:t>into </a:t>
            </a:r>
            <a:r>
              <a:rPr lang="en-US" sz="3800" dirty="0" smtClean="0"/>
              <a:t>lectures </a:t>
            </a:r>
            <a:r>
              <a:rPr lang="en-US" sz="3800" dirty="0"/>
              <a:t>on chemistry</a:t>
            </a:r>
            <a:r>
              <a:rPr lang="en-US" sz="2000" dirty="0"/>
              <a:t> </a:t>
            </a:r>
            <a:r>
              <a:rPr lang="en-US" sz="3800" dirty="0" smtClean="0"/>
              <a:t>theory</a:t>
            </a:r>
            <a:r>
              <a:rPr lang="en-US" sz="3800" dirty="0"/>
              <a:t>.</a:t>
            </a:r>
          </a:p>
          <a:p>
            <a:endParaRPr lang="en-US" dirty="0"/>
          </a:p>
        </p:txBody>
      </p:sp>
    </p:spTree>
    <p:extLst>
      <p:ext uri="{BB962C8B-B14F-4D97-AF65-F5344CB8AC3E}">
        <p14:creationId xmlns:p14="http://schemas.microsoft.com/office/powerpoint/2010/main" val="3823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Now download the assessment sheet, fill out and upload to </a:t>
            </a:r>
            <a:r>
              <a:rPr lang="en-US" dirty="0" err="1" smtClean="0"/>
              <a:t>mturk.com</a:t>
            </a:r>
            <a:r>
              <a:rPr lang="en-US" dirty="0" smtClean="0"/>
              <a:t> </a:t>
            </a:r>
            <a:endParaRPr lang="en-US" dirty="0"/>
          </a:p>
        </p:txBody>
      </p:sp>
      <p:sp>
        <p:nvSpPr>
          <p:cNvPr id="3" name="Content Placeholder 2"/>
          <p:cNvSpPr>
            <a:spLocks noGrp="1"/>
          </p:cNvSpPr>
          <p:nvPr>
            <p:ph idx="1"/>
          </p:nvPr>
        </p:nvSpPr>
        <p:spPr>
          <a:xfrm>
            <a:off x="197931" y="1600200"/>
            <a:ext cx="8946069" cy="4525963"/>
          </a:xfrm>
        </p:spPr>
        <p:txBody>
          <a:bodyPr/>
          <a:lstStyle/>
          <a:p>
            <a:r>
              <a:rPr lang="en-US" dirty="0" smtClean="0"/>
              <a:t>Assessment can be downloaded here:</a:t>
            </a:r>
          </a:p>
          <a:p>
            <a:r>
              <a:rPr lang="en-US" dirty="0"/>
              <a:t>http://</a:t>
            </a:r>
            <a:r>
              <a:rPr lang="en-US" dirty="0" err="1"/>
              <a:t>www.lawschoolaids.com</a:t>
            </a:r>
            <a:r>
              <a:rPr lang="en-US" dirty="0"/>
              <a:t>/</a:t>
            </a:r>
            <a:r>
              <a:rPr lang="en-US" smtClean="0"/>
              <a:t>chemreac/</a:t>
            </a:r>
            <a:endParaRPr lang="en-US" dirty="0"/>
          </a:p>
        </p:txBody>
      </p:sp>
    </p:spTree>
    <p:extLst>
      <p:ext uri="{BB962C8B-B14F-4D97-AF65-F5344CB8AC3E}">
        <p14:creationId xmlns:p14="http://schemas.microsoft.com/office/powerpoint/2010/main" val="50631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820</TotalTime>
  <Words>685</Words>
  <Application>Microsoft Macintosh PowerPoint</Application>
  <PresentationFormat>On-screen Show (4:3)</PresentationFormat>
  <Paragraphs>23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The product is an integrated simulation to reactants and product formation, kinetics, and bonding in chemistry, similar to the one below:</vt:lpstr>
      <vt:lpstr>PowerPoint Presentation</vt:lpstr>
      <vt:lpstr>PowerPoint Presentation</vt:lpstr>
      <vt:lpstr>PowerPoint Presentation</vt:lpstr>
      <vt:lpstr>PowerPoint Presentation</vt:lpstr>
      <vt:lpstr>Another description of how a student would use this app</vt:lpstr>
      <vt:lpstr>Another description of how a teacher would use this app</vt:lpstr>
      <vt:lpstr>Now download the assessment sheet, fill out and upload to mturk.com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Satyugjit Virk</dc:creator>
  <cp:lastModifiedBy>Satyugjit Virk</cp:lastModifiedBy>
  <cp:revision>13</cp:revision>
  <dcterms:created xsi:type="dcterms:W3CDTF">2014-03-02T20:51:40Z</dcterms:created>
  <dcterms:modified xsi:type="dcterms:W3CDTF">2014-03-18T17:57:20Z</dcterms:modified>
</cp:coreProperties>
</file>